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60" r:id="rId4"/>
    <p:sldId id="261" r:id="rId5"/>
    <p:sldId id="259" r:id="rId6"/>
    <p:sldId id="258" r:id="rId7"/>
  </p:sldIdLst>
  <p:sldSz cx="9144000" cy="6858000" type="screen4x3"/>
  <p:notesSz cx="7053263" cy="93091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00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0970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83872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3202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27619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604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141048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121291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75835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0798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5667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6456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5649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61798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5032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5072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4661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1CE44-7FF6-4828-A398-6E62D7CDE3F9}" type="datetimeFigureOut">
              <a:rPr lang="es-VE" smtClean="0"/>
              <a:t>5/9/2023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B09E51-EFC2-47EB-AF26-CC17F41CD12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2928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A0A38C7-A32B-A0A6-14DD-90FF1CE693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4" t="20424" r="8889" b="27622"/>
          <a:stretch/>
        </p:blipFill>
        <p:spPr>
          <a:xfrm>
            <a:off x="1324600" y="384564"/>
            <a:ext cx="2196269" cy="115670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956E6B9-2AFD-DE70-D44F-DA86778EB7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5" t="22389" r="13319" b="33621"/>
          <a:stretch/>
        </p:blipFill>
        <p:spPr>
          <a:xfrm>
            <a:off x="4119070" y="427294"/>
            <a:ext cx="1811709" cy="929081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3D64E4F-A35E-B91E-707D-2ED1BDB26EB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4" t="30930" r="19399" b="33551"/>
          <a:stretch/>
        </p:blipFill>
        <p:spPr>
          <a:xfrm>
            <a:off x="6736756" y="384564"/>
            <a:ext cx="2085175" cy="1110954"/>
          </a:xfrm>
          <a:prstGeom prst="rect">
            <a:avLst/>
          </a:prstGeom>
        </p:spPr>
      </p:pic>
      <p:sp>
        <p:nvSpPr>
          <p:cNvPr id="22" name="Google Shape;178;p30"/>
          <p:cNvSpPr txBox="1">
            <a:spLocks/>
          </p:cNvSpPr>
          <p:nvPr/>
        </p:nvSpPr>
        <p:spPr>
          <a:xfrm>
            <a:off x="1213502" y="4938506"/>
            <a:ext cx="6477710" cy="1241325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VE" sz="7200" b="1" dirty="0"/>
              <a:t>  Oferta        Académica Diplomados 2023</a:t>
            </a:r>
            <a:endParaRPr lang="es-VE" sz="7200" b="1" dirty="0">
              <a:solidFill>
                <a:schemeClr val="accent2"/>
              </a:solidFill>
            </a:endParaRPr>
          </a:p>
        </p:txBody>
      </p:sp>
      <p:pic>
        <p:nvPicPr>
          <p:cNvPr id="23" name="Google Shape;184;p30"/>
          <p:cNvPicPr preferRelativeResize="0"/>
          <p:nvPr/>
        </p:nvPicPr>
        <p:blipFill rotWithShape="1">
          <a:blip r:embed="rId5">
            <a:alphaModFix/>
          </a:blip>
          <a:srcRect t="16734" r="8892" b="18300"/>
          <a:stretch/>
        </p:blipFill>
        <p:spPr>
          <a:xfrm>
            <a:off x="6471542" y="5145790"/>
            <a:ext cx="2439340" cy="1034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183;p30"/>
          <p:cNvPicPr preferRelativeResize="0"/>
          <p:nvPr/>
        </p:nvPicPr>
        <p:blipFill rotWithShape="1">
          <a:blip r:embed="rId6">
            <a:alphaModFix/>
          </a:blip>
          <a:srcRect t="16970" r="8892" b="21025"/>
          <a:stretch/>
        </p:blipFill>
        <p:spPr>
          <a:xfrm>
            <a:off x="6505726" y="4309431"/>
            <a:ext cx="2370972" cy="1050867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179;p30">
            <a:extLst>
              <a:ext uri="{FF2B5EF4-FFF2-40B4-BE49-F238E27FC236}">
                <a16:creationId xmlns:a16="http://schemas.microsoft.com/office/drawing/2014/main" id="{60DE7FB2-47F0-8B57-74C7-BD607C45EAFE}"/>
              </a:ext>
            </a:extLst>
          </p:cNvPr>
          <p:cNvSpPr txBox="1">
            <a:spLocks/>
          </p:cNvSpPr>
          <p:nvPr/>
        </p:nvSpPr>
        <p:spPr>
          <a:xfrm>
            <a:off x="6893560" y="4574848"/>
            <a:ext cx="1620520" cy="4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05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s-VE" sz="1600" dirty="0"/>
              <a:t>DIPLOMADOS </a:t>
            </a:r>
            <a:r>
              <a:rPr lang="es-VE" sz="1400" dirty="0"/>
              <a:t>ONLINE</a:t>
            </a:r>
            <a:endParaRPr lang="es-MX" sz="1600" dirty="0"/>
          </a:p>
        </p:txBody>
      </p:sp>
      <p:sp>
        <p:nvSpPr>
          <p:cNvPr id="26" name="Google Shape;179;p30">
            <a:extLst>
              <a:ext uri="{FF2B5EF4-FFF2-40B4-BE49-F238E27FC236}">
                <a16:creationId xmlns:a16="http://schemas.microsoft.com/office/drawing/2014/main" id="{60DE7FB2-47F0-8B57-74C7-BD607C45EAFE}"/>
              </a:ext>
            </a:extLst>
          </p:cNvPr>
          <p:cNvSpPr txBox="1">
            <a:spLocks/>
          </p:cNvSpPr>
          <p:nvPr/>
        </p:nvSpPr>
        <p:spPr>
          <a:xfrm>
            <a:off x="6801193" y="5380406"/>
            <a:ext cx="1805253" cy="4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05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s-VE" sz="1400" dirty="0"/>
              <a:t>DIPLOMADOS PRESENCIALES</a:t>
            </a:r>
            <a:endParaRPr lang="es-MX" sz="1400" dirty="0"/>
          </a:p>
        </p:txBody>
      </p:sp>
      <p:sp>
        <p:nvSpPr>
          <p:cNvPr id="27" name="Google Shape;179;p30">
            <a:extLst>
              <a:ext uri="{FF2B5EF4-FFF2-40B4-BE49-F238E27FC236}">
                <a16:creationId xmlns:a16="http://schemas.microsoft.com/office/drawing/2014/main" id="{60DE7FB2-47F0-8B57-74C7-BD607C45EAFE}"/>
              </a:ext>
            </a:extLst>
          </p:cNvPr>
          <p:cNvSpPr txBox="1">
            <a:spLocks/>
          </p:cNvSpPr>
          <p:nvPr/>
        </p:nvSpPr>
        <p:spPr>
          <a:xfrm>
            <a:off x="2660459" y="6416100"/>
            <a:ext cx="4538429" cy="4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05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35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s-ES" sz="1400" b="1" dirty="0"/>
              <a:t>INSCRIPCIONES VÍA CORREO ELECTRÓNICO</a:t>
            </a:r>
            <a:endParaRPr lang="es-MX" sz="1400" b="1" dirty="0"/>
          </a:p>
        </p:txBody>
      </p:sp>
    </p:spTree>
    <p:extLst>
      <p:ext uri="{BB962C8B-B14F-4D97-AF65-F5344CB8AC3E}">
        <p14:creationId xmlns:p14="http://schemas.microsoft.com/office/powerpoint/2010/main" val="4146931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 flipH="1">
            <a:off x="6487684" y="221829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Rectángulo 8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0" name="Triángulo isósceles 9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1" name="Grupo 10"/>
          <p:cNvGrpSpPr/>
          <p:nvPr/>
        </p:nvGrpSpPr>
        <p:grpSpPr>
          <a:xfrm flipH="1">
            <a:off x="6487684" y="2430032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Rectángulo 11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3" name="Triángulo isósceles 12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4" name="Grupo 13"/>
          <p:cNvGrpSpPr/>
          <p:nvPr/>
        </p:nvGrpSpPr>
        <p:grpSpPr>
          <a:xfrm flipH="1">
            <a:off x="6487685" y="4710337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5" name="Rectángulo 14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Triángulo isósceles 15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-12458" y="213283"/>
            <a:ext cx="2668773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Rectángulo 17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dirty="0"/>
            </a:p>
          </p:txBody>
        </p:sp>
        <p:sp>
          <p:nvSpPr>
            <p:cNvPr id="19" name="Triángulo isósceles 18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0" y="2421486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Rectángulo 20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400"/>
            </a:p>
          </p:txBody>
        </p:sp>
        <p:sp>
          <p:nvSpPr>
            <p:cNvPr id="22" name="Triángulo isósceles 21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40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0" y="4794036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Rectángulo 23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5" name="Triángulo isósceles 24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45" name="Grupo 44"/>
          <p:cNvGrpSpPr/>
          <p:nvPr/>
        </p:nvGrpSpPr>
        <p:grpSpPr>
          <a:xfrm>
            <a:off x="2308442" y="1357622"/>
            <a:ext cx="4522051" cy="1937984"/>
            <a:chOff x="2260817" y="1348081"/>
            <a:chExt cx="4522051" cy="1937984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6" name="Grupo 25"/>
            <p:cNvGrpSpPr/>
            <p:nvPr/>
          </p:nvGrpSpPr>
          <p:grpSpPr>
            <a:xfrm>
              <a:off x="4126553" y="1348081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27" name="Rectángulo 26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28" name="Triángulo isósceles 27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35" name="Grupo 34"/>
            <p:cNvGrpSpPr/>
            <p:nvPr/>
          </p:nvGrpSpPr>
          <p:grpSpPr>
            <a:xfrm flipH="1">
              <a:off x="2260817" y="1351329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6" name="Rectángulo 35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7" name="Triángulo isósceles 36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grpSp>
        <p:nvGrpSpPr>
          <p:cNvPr id="44" name="Grupo 43"/>
          <p:cNvGrpSpPr/>
          <p:nvPr/>
        </p:nvGrpSpPr>
        <p:grpSpPr>
          <a:xfrm>
            <a:off x="2361131" y="3610723"/>
            <a:ext cx="4421737" cy="1936366"/>
            <a:chOff x="2361131" y="3534507"/>
            <a:chExt cx="4421737" cy="193636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9" name="Grupo 28"/>
            <p:cNvGrpSpPr/>
            <p:nvPr/>
          </p:nvGrpSpPr>
          <p:grpSpPr>
            <a:xfrm>
              <a:off x="4126553" y="353613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0" name="Rectángulo 29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1" name="Triángulo isósceles 30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38" name="Grupo 37"/>
            <p:cNvGrpSpPr/>
            <p:nvPr/>
          </p:nvGrpSpPr>
          <p:grpSpPr>
            <a:xfrm flipH="1">
              <a:off x="2361131" y="353450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9" name="Rectángulo 38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40" name="Triángulo isósceles 39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sp>
        <p:nvSpPr>
          <p:cNvPr id="41" name="Google Shape;178;p30"/>
          <p:cNvSpPr txBox="1">
            <a:spLocks/>
          </p:cNvSpPr>
          <p:nvPr/>
        </p:nvSpPr>
        <p:spPr>
          <a:xfrm>
            <a:off x="1356222" y="5656646"/>
            <a:ext cx="6477710" cy="1241325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VE" sz="4400" b="1" dirty="0"/>
              <a:t>Diplomados Presenciales</a:t>
            </a:r>
            <a:endParaRPr lang="es-VE" sz="4400" b="1" dirty="0">
              <a:solidFill>
                <a:schemeClr val="accent2"/>
              </a:solidFill>
            </a:endParaRPr>
          </a:p>
        </p:txBody>
      </p:sp>
      <p:sp>
        <p:nvSpPr>
          <p:cNvPr id="46" name="9 Rectángulo">
            <a:extLst>
              <a:ext uri="{FF2B5EF4-FFF2-40B4-BE49-F238E27FC236}">
                <a16:creationId xmlns:a16="http://schemas.microsoft.com/office/drawing/2014/main" id="{78411496-3475-A023-7183-AFC6DBF98AC4}"/>
              </a:ext>
            </a:extLst>
          </p:cNvPr>
          <p:cNvSpPr/>
          <p:nvPr/>
        </p:nvSpPr>
        <p:spPr>
          <a:xfrm>
            <a:off x="3054201" y="1597950"/>
            <a:ext cx="313206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s-ES_tradnl" sz="1200" b="1" dirty="0">
              <a:solidFill>
                <a:schemeClr val="bg1"/>
              </a:solidFill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- Síntesis Curricular Actualizada.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-Fotocopia simple de la cédula de Identidad.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- Fotocopia simple del título            de TSU o Licenciado.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-Carta de Exposición de Motivos.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4C585-D0D8-87E2-F7DC-8976D1C6F514}"/>
              </a:ext>
            </a:extLst>
          </p:cNvPr>
          <p:cNvSpPr txBox="1"/>
          <p:nvPr/>
        </p:nvSpPr>
        <p:spPr>
          <a:xfrm>
            <a:off x="2758774" y="4796806"/>
            <a:ext cx="35948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b="1" dirty="0">
                <a:solidFill>
                  <a:srgbClr val="FFC000"/>
                </a:solidFill>
                <a:latin typeface="Arial" panose="020B0604020202020204" pitchFamily="34" charset="0"/>
                <a:ea typeface="Roboto Mono" panose="00000009000000000000" pitchFamily="49" charset="0"/>
                <a:cs typeface="Arial" panose="020B0604020202020204" pitchFamily="34" charset="0"/>
              </a:rPr>
              <a:t>diplomadospresenciales2022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b="1" dirty="0">
                <a:solidFill>
                  <a:srgbClr val="FFC000"/>
                </a:solidFill>
                <a:latin typeface="Arial" panose="020B0604020202020204" pitchFamily="34" charset="0"/>
                <a:ea typeface="Roboto Mono" panose="00000009000000000000" pitchFamily="49" charset="0"/>
                <a:cs typeface="Arial" panose="020B0604020202020204" pitchFamily="34" charset="0"/>
              </a:rPr>
              <a:t>@gmail.com</a:t>
            </a:r>
          </a:p>
        </p:txBody>
      </p:sp>
      <p:sp>
        <p:nvSpPr>
          <p:cNvPr id="48" name="Google Shape;178;p30"/>
          <p:cNvSpPr txBox="1">
            <a:spLocks/>
          </p:cNvSpPr>
          <p:nvPr/>
        </p:nvSpPr>
        <p:spPr>
          <a:xfrm>
            <a:off x="1630690" y="1549537"/>
            <a:ext cx="5698533" cy="306377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VE" sz="2400" b="1" dirty="0">
                <a:solidFill>
                  <a:srgbClr val="FFC000"/>
                </a:solidFill>
              </a:rPr>
              <a:t>Requisitos</a:t>
            </a:r>
          </a:p>
        </p:txBody>
      </p:sp>
      <p:sp>
        <p:nvSpPr>
          <p:cNvPr id="49" name="Rectángulo 48"/>
          <p:cNvSpPr/>
          <p:nvPr/>
        </p:nvSpPr>
        <p:spPr>
          <a:xfrm>
            <a:off x="2874405" y="3817673"/>
            <a:ext cx="34696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NOTA: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los recaudos para la inscripción </a:t>
            </a:r>
            <a:r>
              <a:rPr lang="es-VE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deben ser enviados en formato PDF en un solo mensaje, al siguiente correo: </a:t>
            </a:r>
          </a:p>
        </p:txBody>
      </p:sp>
      <p:sp>
        <p:nvSpPr>
          <p:cNvPr id="50" name="Rectángulo 49"/>
          <p:cNvSpPr/>
          <p:nvPr/>
        </p:nvSpPr>
        <p:spPr>
          <a:xfrm>
            <a:off x="282338" y="519649"/>
            <a:ext cx="19460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Educación Integral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 la Sexualidad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Jueves          Hora: 8:00 am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a12:00 pm</a:t>
            </a:r>
          </a:p>
        </p:txBody>
      </p:sp>
      <p:sp>
        <p:nvSpPr>
          <p:cNvPr id="52" name="Rectángulo 51"/>
          <p:cNvSpPr/>
          <p:nvPr/>
        </p:nvSpPr>
        <p:spPr>
          <a:xfrm>
            <a:off x="35875" y="2568721"/>
            <a:ext cx="24871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Conocimiento Integral 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del Sistema Braille y 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Técnicas de Orientación    y Movilidad</a:t>
            </a:r>
          </a:p>
          <a:p>
            <a:pPr lvl="0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Jueves 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2:00  pm 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5:00 pm </a:t>
            </a:r>
          </a:p>
        </p:txBody>
      </p:sp>
      <p:sp>
        <p:nvSpPr>
          <p:cNvPr id="53" name="Rectángulo 52"/>
          <p:cNvSpPr/>
          <p:nvPr/>
        </p:nvSpPr>
        <p:spPr>
          <a:xfrm>
            <a:off x="-47067" y="5250775"/>
            <a:ext cx="269176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Derechos Humanos desde una Perspectiva Crítica</a:t>
            </a:r>
          </a:p>
          <a:p>
            <a:pPr lvl="0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Lunes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8:00  am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a 12:00 pm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6941165" y="627370"/>
            <a:ext cx="212505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Resolución de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Conflictos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Día: Miércoles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8:00 am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a 12:00 pm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6617528" y="2684445"/>
            <a:ext cx="24517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 de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las Niñas, Niños y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Adolescentes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Martes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8:00 am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12:00 pm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6597941" y="5015749"/>
            <a:ext cx="24517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 las Campesinas y Campesinos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Día: Viernes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8:00 am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12:00 pm</a:t>
            </a:r>
          </a:p>
        </p:txBody>
      </p:sp>
      <p:pic>
        <p:nvPicPr>
          <p:cNvPr id="58" name="Imagen 57">
            <a:extLst>
              <a:ext uri="{FF2B5EF4-FFF2-40B4-BE49-F238E27FC236}">
                <a16:creationId xmlns:a16="http://schemas.microsoft.com/office/drawing/2014/main" id="{BA0A38C7-A32B-A0A6-14DD-90FF1CE693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4" t="20424" r="8889" b="27622"/>
          <a:stretch/>
        </p:blipFill>
        <p:spPr>
          <a:xfrm>
            <a:off x="2343963" y="32002"/>
            <a:ext cx="1408793" cy="741965"/>
          </a:xfrm>
          <a:prstGeom prst="rect">
            <a:avLst/>
          </a:prstGeom>
        </p:spPr>
      </p:pic>
      <p:pic>
        <p:nvPicPr>
          <p:cNvPr id="59" name="Imagen 58">
            <a:extLst>
              <a:ext uri="{FF2B5EF4-FFF2-40B4-BE49-F238E27FC236}">
                <a16:creationId xmlns:a16="http://schemas.microsoft.com/office/drawing/2014/main" id="{6956E6B9-2AFD-DE70-D44F-DA86778EB7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5" t="22389" r="13319" b="33621"/>
          <a:stretch/>
        </p:blipFill>
        <p:spPr>
          <a:xfrm>
            <a:off x="4122490" y="58687"/>
            <a:ext cx="1097211" cy="562672"/>
          </a:xfrm>
          <a:prstGeom prst="rect">
            <a:avLst/>
          </a:prstGeom>
        </p:spPr>
      </p:pic>
      <p:pic>
        <p:nvPicPr>
          <p:cNvPr id="60" name="Imagen 59">
            <a:extLst>
              <a:ext uri="{FF2B5EF4-FFF2-40B4-BE49-F238E27FC236}">
                <a16:creationId xmlns:a16="http://schemas.microsoft.com/office/drawing/2014/main" id="{D3D64E4F-A35E-B91E-707D-2ED1BDB26EB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4" t="30930" r="19399" b="33551"/>
          <a:stretch/>
        </p:blipFill>
        <p:spPr>
          <a:xfrm>
            <a:off x="5624382" y="68123"/>
            <a:ext cx="1163692" cy="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750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 flipH="1">
            <a:off x="6487684" y="221829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Rectángulo 8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0" name="Triángulo isósceles 9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1" name="Grupo 10"/>
          <p:cNvGrpSpPr/>
          <p:nvPr/>
        </p:nvGrpSpPr>
        <p:grpSpPr>
          <a:xfrm flipH="1">
            <a:off x="6487684" y="2430032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Rectángulo 11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3" name="Triángulo isósceles 12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4" name="Grupo 13"/>
          <p:cNvGrpSpPr/>
          <p:nvPr/>
        </p:nvGrpSpPr>
        <p:grpSpPr>
          <a:xfrm flipH="1">
            <a:off x="6487685" y="4710337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5" name="Rectángulo 14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Triángulo isósceles 15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0" y="215399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Rectángulo 17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9" name="Triángulo isósceles 18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-29311" y="2430031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Rectángulo 20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2" name="Triángulo isósceles 21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0" y="4710336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Rectángulo 23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5" name="Triángulo isósceles 24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45" name="Grupo 44"/>
          <p:cNvGrpSpPr/>
          <p:nvPr/>
        </p:nvGrpSpPr>
        <p:grpSpPr>
          <a:xfrm>
            <a:off x="2298917" y="1300456"/>
            <a:ext cx="4522051" cy="1937984"/>
            <a:chOff x="2260817" y="1348081"/>
            <a:chExt cx="4522051" cy="1937984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6" name="Grupo 25"/>
            <p:cNvGrpSpPr/>
            <p:nvPr/>
          </p:nvGrpSpPr>
          <p:grpSpPr>
            <a:xfrm>
              <a:off x="4126553" y="1348081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27" name="Rectángulo 26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28" name="Triángulo isósceles 27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35" name="Grupo 34"/>
            <p:cNvGrpSpPr/>
            <p:nvPr/>
          </p:nvGrpSpPr>
          <p:grpSpPr>
            <a:xfrm flipH="1">
              <a:off x="2260817" y="1351329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6" name="Rectángulo 35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7" name="Triángulo isósceles 36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grpSp>
        <p:nvGrpSpPr>
          <p:cNvPr id="44" name="Grupo 43"/>
          <p:cNvGrpSpPr/>
          <p:nvPr/>
        </p:nvGrpSpPr>
        <p:grpSpPr>
          <a:xfrm>
            <a:off x="2361131" y="3534507"/>
            <a:ext cx="4421737" cy="1936366"/>
            <a:chOff x="2361131" y="3534507"/>
            <a:chExt cx="4421737" cy="193636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9" name="Grupo 28"/>
            <p:cNvGrpSpPr/>
            <p:nvPr/>
          </p:nvGrpSpPr>
          <p:grpSpPr>
            <a:xfrm>
              <a:off x="4126553" y="353613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0" name="Rectángulo 29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1" name="Triángulo isósceles 30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38" name="Grupo 37"/>
            <p:cNvGrpSpPr/>
            <p:nvPr/>
          </p:nvGrpSpPr>
          <p:grpSpPr>
            <a:xfrm flipH="1">
              <a:off x="2361131" y="353450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9" name="Rectángulo 38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40" name="Triángulo isósceles 39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sp>
        <p:nvSpPr>
          <p:cNvPr id="41" name="Google Shape;178;p30"/>
          <p:cNvSpPr txBox="1">
            <a:spLocks/>
          </p:cNvSpPr>
          <p:nvPr/>
        </p:nvSpPr>
        <p:spPr>
          <a:xfrm>
            <a:off x="1307775" y="5652268"/>
            <a:ext cx="6477710" cy="1241325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VE" sz="4400" b="1" dirty="0"/>
              <a:t>Diplomados Presenciales</a:t>
            </a:r>
            <a:endParaRPr lang="es-VE" sz="4400" b="1" dirty="0">
              <a:solidFill>
                <a:schemeClr val="accent2"/>
              </a:solidFill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9A141F7-85D5-7970-5F70-76883D70207C}"/>
              </a:ext>
            </a:extLst>
          </p:cNvPr>
          <p:cNvSpPr txBox="1"/>
          <p:nvPr/>
        </p:nvSpPr>
        <p:spPr>
          <a:xfrm>
            <a:off x="2889656" y="1744926"/>
            <a:ext cx="35003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Tx/>
              <a:buChar char="-"/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4 Cartulinas Opalinas blancas lisas tamaño carta (en buen estado).</a:t>
            </a:r>
          </a:p>
          <a:p>
            <a:pPr marL="171450" lvl="0" indent="-171450">
              <a:buFontTx/>
              <a:buChar char="-"/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15 Hojas tamaño carta blancas (en buen estado).</a:t>
            </a:r>
          </a:p>
          <a:p>
            <a:pPr marL="171450" lvl="0" indent="-171450">
              <a:buFontTx/>
              <a:buChar char="-"/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1 Carpeta manila tamaño carta (en buen estado).</a:t>
            </a:r>
          </a:p>
        </p:txBody>
      </p:sp>
      <p:sp>
        <p:nvSpPr>
          <p:cNvPr id="51" name="Google Shape;178;p30"/>
          <p:cNvSpPr txBox="1">
            <a:spLocks/>
          </p:cNvSpPr>
          <p:nvPr/>
        </p:nvSpPr>
        <p:spPr>
          <a:xfrm>
            <a:off x="1621165" y="1425712"/>
            <a:ext cx="5698533" cy="306377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2000" b="1" dirty="0">
                <a:solidFill>
                  <a:srgbClr val="FFC000"/>
                </a:solidFill>
              </a:rPr>
              <a:t>Adicional</a:t>
            </a:r>
            <a:endParaRPr lang="es-VE" sz="2000" b="1" dirty="0">
              <a:solidFill>
                <a:srgbClr val="FFC000"/>
              </a:solidFill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2902939" y="3961776"/>
            <a:ext cx="331790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s-ES_tradnl" sz="11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Una vez el aspirante quede seleccionado, la Escuela le informará cuándo debe hacer entrega de los materiales en físico.</a:t>
            </a:r>
          </a:p>
          <a:p>
            <a:pPr lvl="0" algn="just">
              <a:defRPr/>
            </a:pPr>
            <a:r>
              <a:rPr lang="es-ES_tradnl" sz="11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Se pueden postular a dos diplomados por semestre. </a:t>
            </a:r>
          </a:p>
          <a:p>
            <a:pPr lvl="0" algn="just">
              <a:defRPr/>
            </a:pPr>
            <a:r>
              <a:rPr lang="es-ES_tradnl" sz="11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Máximo de participantes: 30 personas por Diplomado.</a:t>
            </a:r>
          </a:p>
        </p:txBody>
      </p:sp>
      <p:sp>
        <p:nvSpPr>
          <p:cNvPr id="53" name="Google Shape;178;p30"/>
          <p:cNvSpPr txBox="1">
            <a:spLocks/>
          </p:cNvSpPr>
          <p:nvPr/>
        </p:nvSpPr>
        <p:spPr>
          <a:xfrm>
            <a:off x="1583064" y="3710785"/>
            <a:ext cx="5698533" cy="306377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2400" b="1" dirty="0">
                <a:solidFill>
                  <a:srgbClr val="FFC000"/>
                </a:solidFill>
              </a:rPr>
              <a:t>Importante</a:t>
            </a:r>
            <a:endParaRPr lang="es-VE" sz="2400" b="1" dirty="0">
              <a:solidFill>
                <a:srgbClr val="FFC000"/>
              </a:solidFill>
            </a:endParaRPr>
          </a:p>
        </p:txBody>
      </p:sp>
      <p:sp>
        <p:nvSpPr>
          <p:cNvPr id="54" name="Rectángulo 53"/>
          <p:cNvSpPr/>
          <p:nvPr/>
        </p:nvSpPr>
        <p:spPr>
          <a:xfrm>
            <a:off x="-83015" y="472965"/>
            <a:ext cx="31105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Derechos Humanos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de las Mujeres y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Equidad de Género</a:t>
            </a:r>
          </a:p>
          <a:p>
            <a:pPr lvl="0" algn="just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Lunes </a:t>
            </a:r>
          </a:p>
          <a:p>
            <a:pPr lvl="0" algn="just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8:00 am </a:t>
            </a:r>
          </a:p>
          <a:p>
            <a:pPr lvl="0" algn="just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a 12:00 pm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-197024" y="2752124"/>
            <a:ext cx="2726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Sistema Penal de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Responsabilidad de las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y los Adolescentes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Día: Miércoles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8:00 am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12:00 pm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-1" y="4908956"/>
            <a:ext cx="24719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Derechos Humanos: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Aspectos Nacionales e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Internacionales desde una Perspectiva Crítica</a:t>
            </a:r>
          </a:p>
          <a:p>
            <a:pPr lvl="0" algn="just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Viernes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8:00 am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12:00 pm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6778181" y="553809"/>
            <a:ext cx="22287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Derechos Humanos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 las Personas con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Discapacidad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Lunes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2:00 pm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5:45 pm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6697361" y="2839575"/>
            <a:ext cx="238038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 y Actuación Policial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Día: Martes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2:00 pm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5:45 pm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6451997" y="5015834"/>
            <a:ext cx="24051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Para el Poder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Popular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Día: Miércoles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2:00 pm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5:45 pm</a:t>
            </a:r>
          </a:p>
        </p:txBody>
      </p:sp>
      <p:pic>
        <p:nvPicPr>
          <p:cNvPr id="60" name="Imagen 59">
            <a:extLst>
              <a:ext uri="{FF2B5EF4-FFF2-40B4-BE49-F238E27FC236}">
                <a16:creationId xmlns:a16="http://schemas.microsoft.com/office/drawing/2014/main" id="{BA0A38C7-A32B-A0A6-14DD-90FF1CE693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4" t="20424" r="8889" b="27622"/>
          <a:stretch/>
        </p:blipFill>
        <p:spPr>
          <a:xfrm>
            <a:off x="2363013" y="41527"/>
            <a:ext cx="1408793" cy="741965"/>
          </a:xfrm>
          <a:prstGeom prst="rect">
            <a:avLst/>
          </a:prstGeom>
        </p:spPr>
      </p:pic>
      <p:pic>
        <p:nvPicPr>
          <p:cNvPr id="61" name="Imagen 60">
            <a:extLst>
              <a:ext uri="{FF2B5EF4-FFF2-40B4-BE49-F238E27FC236}">
                <a16:creationId xmlns:a16="http://schemas.microsoft.com/office/drawing/2014/main" id="{6956E6B9-2AFD-DE70-D44F-DA86778EB7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5" t="22389" r="13319" b="33621"/>
          <a:stretch/>
        </p:blipFill>
        <p:spPr>
          <a:xfrm>
            <a:off x="4141540" y="68212"/>
            <a:ext cx="1097211" cy="562672"/>
          </a:xfrm>
          <a:prstGeom prst="rect">
            <a:avLst/>
          </a:prstGeom>
        </p:spPr>
      </p:pic>
      <p:pic>
        <p:nvPicPr>
          <p:cNvPr id="62" name="Imagen 61">
            <a:extLst>
              <a:ext uri="{FF2B5EF4-FFF2-40B4-BE49-F238E27FC236}">
                <a16:creationId xmlns:a16="http://schemas.microsoft.com/office/drawing/2014/main" id="{D3D64E4F-A35E-B91E-707D-2ED1BDB26EB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4" t="30930" r="19399" b="33551"/>
          <a:stretch/>
        </p:blipFill>
        <p:spPr>
          <a:xfrm>
            <a:off x="5643432" y="77648"/>
            <a:ext cx="1163692" cy="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2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 flipH="1">
            <a:off x="6487684" y="213283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Rectángulo 8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0" name="Triángulo isósceles 9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1" name="Grupo 10"/>
          <p:cNvGrpSpPr/>
          <p:nvPr/>
        </p:nvGrpSpPr>
        <p:grpSpPr>
          <a:xfrm flipH="1">
            <a:off x="6487684" y="2430032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Rectángulo 11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3" name="Triángulo isósceles 12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4" name="Grupo 13"/>
          <p:cNvGrpSpPr/>
          <p:nvPr/>
        </p:nvGrpSpPr>
        <p:grpSpPr>
          <a:xfrm flipH="1">
            <a:off x="6487685" y="4710337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5" name="Rectángulo 14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200">
                <a:latin typeface="Roboto Mono" panose="00000009000000000000" pitchFamily="49" charset="0"/>
                <a:ea typeface="Roboto Mono" panose="00000009000000000000" pitchFamily="49" charset="0"/>
              </a:endParaRPr>
            </a:p>
          </p:txBody>
        </p:sp>
        <p:sp>
          <p:nvSpPr>
            <p:cNvPr id="16" name="Triángulo isósceles 15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200">
                <a:latin typeface="Roboto Mono" panose="00000009000000000000" pitchFamily="49" charset="0"/>
                <a:ea typeface="Roboto Mono" panose="00000009000000000000" pitchFamily="49" charset="0"/>
              </a:endParaRPr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0" y="410854"/>
            <a:ext cx="2656315" cy="1384995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Rectángulo 17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400"/>
            </a:p>
          </p:txBody>
        </p:sp>
        <p:sp>
          <p:nvSpPr>
            <p:cNvPr id="19" name="Triángulo isósceles 18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400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-49549" y="3562709"/>
            <a:ext cx="2685110" cy="1449960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Rectángulo 20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2" name="Triángulo isósceles 21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-14775" y="5117763"/>
            <a:ext cx="2656315" cy="1706954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Rectángulo 23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5" name="Triángulo isósceles 24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41" name="Google Shape;178;p30"/>
          <p:cNvSpPr txBox="1">
            <a:spLocks/>
          </p:cNvSpPr>
          <p:nvPr/>
        </p:nvSpPr>
        <p:spPr>
          <a:xfrm>
            <a:off x="1276485" y="5513422"/>
            <a:ext cx="6477710" cy="1241325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VE" sz="4400" b="1" dirty="0"/>
              <a:t>Diplomados Presenciales</a:t>
            </a:r>
            <a:endParaRPr lang="es-VE" sz="4400" b="1" dirty="0">
              <a:solidFill>
                <a:schemeClr val="accent2"/>
              </a:solidFill>
            </a:endParaRPr>
          </a:p>
        </p:txBody>
      </p:sp>
      <p:sp>
        <p:nvSpPr>
          <p:cNvPr id="54" name="Rectángulo 53"/>
          <p:cNvSpPr/>
          <p:nvPr/>
        </p:nvSpPr>
        <p:spPr>
          <a:xfrm>
            <a:off x="-14698" y="558237"/>
            <a:ext cx="235815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Lengua de Señas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Venezolana</a:t>
            </a:r>
          </a:p>
          <a:p>
            <a:pPr lvl="0" algn="just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Viernes</a:t>
            </a:r>
          </a:p>
          <a:p>
            <a:pPr lvl="0" algn="just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2:00 pm </a:t>
            </a:r>
          </a:p>
          <a:p>
            <a:pPr lvl="0" algn="just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5:45 pm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-285846" y="3731991"/>
            <a:ext cx="26829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Derechos Humanos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Laborales</a:t>
            </a:r>
          </a:p>
          <a:p>
            <a:pPr lvl="0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Martes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3:00 pm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a 6:45 pm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24065" y="5247606"/>
            <a:ext cx="24136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Derechos Humanos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desde una Perspectiva Crítica</a:t>
            </a:r>
          </a:p>
          <a:p>
            <a:pPr lvl="0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Lunes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3:00 pm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a 6:45 pm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6320295" y="518060"/>
            <a:ext cx="25580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Derechos Humanos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 las Niñas, Niños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Y Adolescentes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Martes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3:00 pm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6:45 pm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6547625" y="2667764"/>
            <a:ext cx="24131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 las Mujeres y Equidad de Género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Miércoles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3:00 pm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6:45 pm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6601140" y="5014325"/>
            <a:ext cx="23872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Sistema Penal de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Responsabilidad de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las y los Adolescentes</a:t>
            </a:r>
          </a:p>
          <a:p>
            <a:pPr lvl="0" algn="r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Jueves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3:00 pm </a:t>
            </a:r>
          </a:p>
          <a:p>
            <a:pPr lvl="0" algn="r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6:45 pm</a:t>
            </a:r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BA0A38C7-A32B-A0A6-14DD-90FF1CE693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4" t="20424" r="8889" b="27622"/>
          <a:stretch/>
        </p:blipFill>
        <p:spPr>
          <a:xfrm>
            <a:off x="2363013" y="70102"/>
            <a:ext cx="1408793" cy="741965"/>
          </a:xfrm>
          <a:prstGeom prst="rect">
            <a:avLst/>
          </a:prstGeom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6956E6B9-2AFD-DE70-D44F-DA86778EB7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5" t="22389" r="13319" b="33621"/>
          <a:stretch/>
        </p:blipFill>
        <p:spPr>
          <a:xfrm>
            <a:off x="4141540" y="96787"/>
            <a:ext cx="1097211" cy="562672"/>
          </a:xfrm>
          <a:prstGeom prst="rect">
            <a:avLst/>
          </a:prstGeom>
        </p:spPr>
      </p:pic>
      <p:pic>
        <p:nvPicPr>
          <p:cNvPr id="48" name="Imagen 47">
            <a:extLst>
              <a:ext uri="{FF2B5EF4-FFF2-40B4-BE49-F238E27FC236}">
                <a16:creationId xmlns:a16="http://schemas.microsoft.com/office/drawing/2014/main" id="{D3D64E4F-A35E-B91E-707D-2ED1BDB26EB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4" t="30930" r="19399" b="33551"/>
          <a:stretch/>
        </p:blipFill>
        <p:spPr>
          <a:xfrm>
            <a:off x="5643432" y="106223"/>
            <a:ext cx="1163692" cy="620000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3AB4324A-B5A7-3741-C93F-1E4B322BC686}"/>
              </a:ext>
            </a:extLst>
          </p:cNvPr>
          <p:cNvGrpSpPr/>
          <p:nvPr/>
        </p:nvGrpSpPr>
        <p:grpSpPr>
          <a:xfrm>
            <a:off x="2676782" y="1242792"/>
            <a:ext cx="4168900" cy="1937984"/>
            <a:chOff x="2260817" y="1348081"/>
            <a:chExt cx="4522051" cy="1937984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3" name="Grupo 2">
              <a:extLst>
                <a:ext uri="{FF2B5EF4-FFF2-40B4-BE49-F238E27FC236}">
                  <a16:creationId xmlns:a16="http://schemas.microsoft.com/office/drawing/2014/main" id="{20C80C1C-4D30-985C-5C06-3E95E93D89F5}"/>
                </a:ext>
              </a:extLst>
            </p:cNvPr>
            <p:cNvGrpSpPr/>
            <p:nvPr/>
          </p:nvGrpSpPr>
          <p:grpSpPr>
            <a:xfrm>
              <a:off x="4126553" y="1348081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84F29709-58AF-A518-C1F0-7B2A32978DEA}"/>
                  </a:ext>
                </a:extLst>
              </p:cNvPr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26" name="Triángulo isósceles 25">
                <a:extLst>
                  <a:ext uri="{FF2B5EF4-FFF2-40B4-BE49-F238E27FC236}">
                    <a16:creationId xmlns:a16="http://schemas.microsoft.com/office/drawing/2014/main" id="{84F00639-F151-24DC-1F1C-85197BF43E05}"/>
                  </a:ext>
                </a:extLst>
              </p:cNvPr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4" name="Grupo 3">
              <a:extLst>
                <a:ext uri="{FF2B5EF4-FFF2-40B4-BE49-F238E27FC236}">
                  <a16:creationId xmlns:a16="http://schemas.microsoft.com/office/drawing/2014/main" id="{8C3C2B85-2057-8B1D-6346-3C7D9B17AE0E}"/>
                </a:ext>
              </a:extLst>
            </p:cNvPr>
            <p:cNvGrpSpPr/>
            <p:nvPr/>
          </p:nvGrpSpPr>
          <p:grpSpPr>
            <a:xfrm flipH="1">
              <a:off x="2260817" y="1351329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12D5EB23-7557-7DAA-E42F-A4016E5F9D18}"/>
                  </a:ext>
                </a:extLst>
              </p:cNvPr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6" name="Triángulo isósceles 5">
                <a:extLst>
                  <a:ext uri="{FF2B5EF4-FFF2-40B4-BE49-F238E27FC236}">
                    <a16:creationId xmlns:a16="http://schemas.microsoft.com/office/drawing/2014/main" id="{57386E58-5401-A6C8-8C30-586CA76B77A8}"/>
                  </a:ext>
                </a:extLst>
              </p:cNvPr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6D430E38-22C7-7B3C-49A7-79A3A6874055}"/>
              </a:ext>
            </a:extLst>
          </p:cNvPr>
          <p:cNvGrpSpPr/>
          <p:nvPr/>
        </p:nvGrpSpPr>
        <p:grpSpPr>
          <a:xfrm>
            <a:off x="2687986" y="3317303"/>
            <a:ext cx="4043089" cy="1936366"/>
            <a:chOff x="2361131" y="3534507"/>
            <a:chExt cx="4421737" cy="193636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8" name="Grupo 27">
              <a:extLst>
                <a:ext uri="{FF2B5EF4-FFF2-40B4-BE49-F238E27FC236}">
                  <a16:creationId xmlns:a16="http://schemas.microsoft.com/office/drawing/2014/main" id="{811092F0-8985-796F-BC33-F4CEE8256C20}"/>
                </a:ext>
              </a:extLst>
            </p:cNvPr>
            <p:cNvGrpSpPr/>
            <p:nvPr/>
          </p:nvGrpSpPr>
          <p:grpSpPr>
            <a:xfrm>
              <a:off x="4126553" y="353613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2" name="Rectángulo 31">
                <a:extLst>
                  <a:ext uri="{FF2B5EF4-FFF2-40B4-BE49-F238E27FC236}">
                    <a16:creationId xmlns:a16="http://schemas.microsoft.com/office/drawing/2014/main" id="{5C69D092-CB38-8008-3DF3-AFEAC2DF2ACE}"/>
                  </a:ext>
                </a:extLst>
              </p:cNvPr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3" name="Triángulo isósceles 32">
                <a:extLst>
                  <a:ext uri="{FF2B5EF4-FFF2-40B4-BE49-F238E27FC236}">
                    <a16:creationId xmlns:a16="http://schemas.microsoft.com/office/drawing/2014/main" id="{E39089AC-B489-4C87-84D7-F2D5DED23657}"/>
                  </a:ext>
                </a:extLst>
              </p:cNvPr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29" name="Grupo 28">
              <a:extLst>
                <a:ext uri="{FF2B5EF4-FFF2-40B4-BE49-F238E27FC236}">
                  <a16:creationId xmlns:a16="http://schemas.microsoft.com/office/drawing/2014/main" id="{67E753FC-2208-3474-4A51-2E1468A53D6A}"/>
                </a:ext>
              </a:extLst>
            </p:cNvPr>
            <p:cNvGrpSpPr/>
            <p:nvPr/>
          </p:nvGrpSpPr>
          <p:grpSpPr>
            <a:xfrm flipH="1">
              <a:off x="2361131" y="353450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0" name="Rectángulo 29">
                <a:extLst>
                  <a:ext uri="{FF2B5EF4-FFF2-40B4-BE49-F238E27FC236}">
                    <a16:creationId xmlns:a16="http://schemas.microsoft.com/office/drawing/2014/main" id="{E1EB4C11-C6B8-E196-4D16-2B05E7F38615}"/>
                  </a:ext>
                </a:extLst>
              </p:cNvPr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1" name="Triángulo isósceles 30">
                <a:extLst>
                  <a:ext uri="{FF2B5EF4-FFF2-40B4-BE49-F238E27FC236}">
                    <a16:creationId xmlns:a16="http://schemas.microsoft.com/office/drawing/2014/main" id="{D4FEB652-D8A5-9646-B231-D2925022BB07}"/>
                  </a:ext>
                </a:extLst>
              </p:cNvPr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sp>
        <p:nvSpPr>
          <p:cNvPr id="34" name="Rectángulo 33">
            <a:extLst>
              <a:ext uri="{FF2B5EF4-FFF2-40B4-BE49-F238E27FC236}">
                <a16:creationId xmlns:a16="http://schemas.microsoft.com/office/drawing/2014/main" id="{293D7DE1-F9F6-699C-55CB-FC18F93C6663}"/>
              </a:ext>
            </a:extLst>
          </p:cNvPr>
          <p:cNvSpPr/>
          <p:nvPr/>
        </p:nvSpPr>
        <p:spPr>
          <a:xfrm>
            <a:off x="2676782" y="1558903"/>
            <a:ext cx="37717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Derechos Humanos de las Niñas,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Niños y Adolescentes con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Discapacidad </a:t>
            </a:r>
          </a:p>
          <a:p>
            <a:pPr lvl="0" algn="just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 Jueves</a:t>
            </a:r>
          </a:p>
          <a:p>
            <a:pPr lvl="0" algn="just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2:00 pm </a:t>
            </a:r>
          </a:p>
          <a:p>
            <a:pPr lvl="0" algn="just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5:00 pm</a:t>
            </a: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91EB7FE5-1B6D-2D69-5770-010C5628F8CB}"/>
              </a:ext>
            </a:extLst>
          </p:cNvPr>
          <p:cNvSpPr/>
          <p:nvPr/>
        </p:nvSpPr>
        <p:spPr>
          <a:xfrm>
            <a:off x="2986503" y="3757610"/>
            <a:ext cx="404308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Derecho Internacional de 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las y los Refugiados y Protección     de las Personas Apátridas</a:t>
            </a:r>
          </a:p>
          <a:p>
            <a:pPr lvl="0" algn="just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  Jueves</a:t>
            </a:r>
          </a:p>
          <a:p>
            <a:pPr lvl="0" algn="just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 2:00 pm </a:t>
            </a:r>
          </a:p>
          <a:p>
            <a:pPr lvl="0" algn="just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 5:00 pm</a:t>
            </a: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243D8C00-C758-4194-24F7-3801837E75C0}"/>
              </a:ext>
            </a:extLst>
          </p:cNvPr>
          <p:cNvGrpSpPr/>
          <p:nvPr/>
        </p:nvGrpSpPr>
        <p:grpSpPr>
          <a:xfrm>
            <a:off x="-14775" y="2030784"/>
            <a:ext cx="2656315" cy="1384995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6" name="Rectángulo 35">
              <a:extLst>
                <a:ext uri="{FF2B5EF4-FFF2-40B4-BE49-F238E27FC236}">
                  <a16:creationId xmlns:a16="http://schemas.microsoft.com/office/drawing/2014/main" id="{E348B1E3-D81A-C270-CD24-77178DFAAD78}"/>
                </a:ext>
              </a:extLst>
            </p:cNvPr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400" dirty="0"/>
            </a:p>
          </p:txBody>
        </p:sp>
        <p:sp>
          <p:nvSpPr>
            <p:cNvPr id="37" name="Triángulo isósceles 36">
              <a:extLst>
                <a:ext uri="{FF2B5EF4-FFF2-40B4-BE49-F238E27FC236}">
                  <a16:creationId xmlns:a16="http://schemas.microsoft.com/office/drawing/2014/main" id="{BC02EF7D-56F3-62E3-6156-717717CE26A7}"/>
                </a:ext>
              </a:extLst>
            </p:cNvPr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400"/>
            </a:p>
          </p:txBody>
        </p:sp>
      </p:grpSp>
      <p:sp>
        <p:nvSpPr>
          <p:cNvPr id="38" name="Rectángulo 37">
            <a:extLst>
              <a:ext uri="{FF2B5EF4-FFF2-40B4-BE49-F238E27FC236}">
                <a16:creationId xmlns:a16="http://schemas.microsoft.com/office/drawing/2014/main" id="{86A0FEE7-5BEB-A389-4183-BFB098F156B2}"/>
              </a:ext>
            </a:extLst>
          </p:cNvPr>
          <p:cNvSpPr/>
          <p:nvPr/>
        </p:nvSpPr>
        <p:spPr>
          <a:xfrm>
            <a:off x="-379400" y="2170203"/>
            <a:ext cx="26829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Derechos Humanos</a:t>
            </a:r>
          </a:p>
          <a:p>
            <a:pPr lvl="0">
              <a:defRPr/>
            </a:pPr>
            <a:r>
              <a:rPr lang="es-ES_tradnl" sz="14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Laborales</a:t>
            </a:r>
          </a:p>
          <a:p>
            <a:pPr lvl="0">
              <a:defRPr/>
            </a:pPr>
            <a:r>
              <a:rPr lang="es-ES_tradnl" sz="14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Día: Lunes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3:00 pm </a:t>
            </a:r>
          </a:p>
          <a:p>
            <a:pPr lvl="0">
              <a:defRPr/>
            </a:pPr>
            <a:r>
              <a:rPr lang="es-ES_tradnl" sz="14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a 6:45 pm</a:t>
            </a:r>
          </a:p>
        </p:txBody>
      </p:sp>
    </p:spTree>
    <p:extLst>
      <p:ext uri="{BB962C8B-B14F-4D97-AF65-F5344CB8AC3E}">
        <p14:creationId xmlns:p14="http://schemas.microsoft.com/office/powerpoint/2010/main" val="202626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 flipH="1">
            <a:off x="6487684" y="221829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Rectángulo 8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0" name="Triángulo isósceles 9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1" name="Grupo 10"/>
          <p:cNvGrpSpPr/>
          <p:nvPr/>
        </p:nvGrpSpPr>
        <p:grpSpPr>
          <a:xfrm flipH="1">
            <a:off x="6487684" y="2430032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Rectángulo 11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3" name="Triángulo isósceles 12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4" name="Grupo 13"/>
          <p:cNvGrpSpPr/>
          <p:nvPr/>
        </p:nvGrpSpPr>
        <p:grpSpPr>
          <a:xfrm flipH="1">
            <a:off x="6487685" y="4710337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5" name="Rectángulo 14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Triángulo isósceles 15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0" y="213283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Rectángulo 17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9" name="Triángulo isósceles 18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0" y="2421486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Rectángulo 20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2" name="Triángulo isósceles 21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" y="4701791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Rectángulo 23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5" name="Triángulo isósceles 24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45" name="Grupo 44"/>
          <p:cNvGrpSpPr/>
          <p:nvPr/>
        </p:nvGrpSpPr>
        <p:grpSpPr>
          <a:xfrm>
            <a:off x="2260817" y="1347845"/>
            <a:ext cx="4522051" cy="1937984"/>
            <a:chOff x="2260817" y="1348081"/>
            <a:chExt cx="4522051" cy="1937984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6" name="Grupo 25"/>
            <p:cNvGrpSpPr/>
            <p:nvPr/>
          </p:nvGrpSpPr>
          <p:grpSpPr>
            <a:xfrm>
              <a:off x="4126553" y="1348081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27" name="Rectángulo 26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28" name="Triángulo isósceles 27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35" name="Grupo 34"/>
            <p:cNvGrpSpPr/>
            <p:nvPr/>
          </p:nvGrpSpPr>
          <p:grpSpPr>
            <a:xfrm flipH="1">
              <a:off x="2260817" y="1351329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6" name="Rectángulo 35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7" name="Triángulo isósceles 36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grpSp>
        <p:nvGrpSpPr>
          <p:cNvPr id="44" name="Grupo 43"/>
          <p:cNvGrpSpPr/>
          <p:nvPr/>
        </p:nvGrpSpPr>
        <p:grpSpPr>
          <a:xfrm>
            <a:off x="2331577" y="3534506"/>
            <a:ext cx="4421737" cy="1936366"/>
            <a:chOff x="2361131" y="3534507"/>
            <a:chExt cx="4421737" cy="193636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9" name="Grupo 28"/>
            <p:cNvGrpSpPr/>
            <p:nvPr/>
          </p:nvGrpSpPr>
          <p:grpSpPr>
            <a:xfrm>
              <a:off x="4126553" y="353613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0" name="Rectángulo 29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1" name="Triángulo isósceles 30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38" name="Grupo 37"/>
            <p:cNvGrpSpPr/>
            <p:nvPr/>
          </p:nvGrpSpPr>
          <p:grpSpPr>
            <a:xfrm flipH="1">
              <a:off x="2361131" y="353450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9" name="Rectángulo 38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 dirty="0"/>
              </a:p>
            </p:txBody>
          </p:sp>
          <p:sp>
            <p:nvSpPr>
              <p:cNvPr id="40" name="Triángulo isósceles 39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sp>
        <p:nvSpPr>
          <p:cNvPr id="41" name="Google Shape;178;p30"/>
          <p:cNvSpPr txBox="1">
            <a:spLocks/>
          </p:cNvSpPr>
          <p:nvPr/>
        </p:nvSpPr>
        <p:spPr>
          <a:xfrm>
            <a:off x="1319574" y="5566356"/>
            <a:ext cx="6477710" cy="1241325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VE" b="1" dirty="0"/>
              <a:t>Diplomados</a:t>
            </a:r>
          </a:p>
          <a:p>
            <a:pPr algn="ctr"/>
            <a:r>
              <a:rPr lang="es-ES" b="1" dirty="0"/>
              <a:t>Online</a:t>
            </a:r>
            <a:endParaRPr lang="es-VE" b="1" dirty="0">
              <a:solidFill>
                <a:schemeClr val="accent2"/>
              </a:solidFill>
            </a:endParaRPr>
          </a:p>
        </p:txBody>
      </p:sp>
      <p:sp>
        <p:nvSpPr>
          <p:cNvPr id="42" name="9 Rectángulo">
            <a:extLst>
              <a:ext uri="{FF2B5EF4-FFF2-40B4-BE49-F238E27FC236}">
                <a16:creationId xmlns:a16="http://schemas.microsoft.com/office/drawing/2014/main" id="{78411496-3475-A023-7183-AFC6DBF98AC4}"/>
              </a:ext>
            </a:extLst>
          </p:cNvPr>
          <p:cNvSpPr/>
          <p:nvPr/>
        </p:nvSpPr>
        <p:spPr>
          <a:xfrm>
            <a:off x="3006576" y="1571949"/>
            <a:ext cx="31320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s-ES_tradnl" sz="1200" b="1" dirty="0">
              <a:solidFill>
                <a:schemeClr val="bg1"/>
              </a:solidFill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- Síntesis Curricular Actualizada.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-Fotocopia simple de la cédula de Identidad.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- Fotocopia simple del título            de TSU o Licenciado.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-Carta de Exposición de Motivos.</a:t>
            </a:r>
          </a:p>
        </p:txBody>
      </p:sp>
      <p:sp>
        <p:nvSpPr>
          <p:cNvPr id="43" name="Google Shape;178;p30"/>
          <p:cNvSpPr txBox="1">
            <a:spLocks/>
          </p:cNvSpPr>
          <p:nvPr/>
        </p:nvSpPr>
        <p:spPr>
          <a:xfrm>
            <a:off x="1583065" y="1523536"/>
            <a:ext cx="5698533" cy="306377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VE" sz="20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</a:rPr>
              <a:t>Requisitos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2901916" y="3832499"/>
            <a:ext cx="33592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NOTA: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los recaudos para la inscripción </a:t>
            </a:r>
            <a:r>
              <a:rPr lang="es-VE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deben ser enviados en formato PDF en un solo mensaje, al siguiente correo: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15F0C300-AE39-423B-EE78-337471064BE2}"/>
              </a:ext>
            </a:extLst>
          </p:cNvPr>
          <p:cNvSpPr txBox="1"/>
          <p:nvPr/>
        </p:nvSpPr>
        <p:spPr>
          <a:xfrm>
            <a:off x="2238375" y="4748435"/>
            <a:ext cx="45931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600" b="1" dirty="0" err="1">
                <a:solidFill>
                  <a:srgbClr val="FFC000"/>
                </a:solidFill>
                <a:latin typeface="Arial" panose="020B0604020202020204" pitchFamily="34" charset="0"/>
                <a:ea typeface="Roboto Mono" panose="00000009000000000000" pitchFamily="49" charset="0"/>
                <a:cs typeface="Arial" panose="020B0604020202020204" pitchFamily="34" charset="0"/>
              </a:rPr>
              <a:t>recepcionddocumentosenddhhfjvs</a:t>
            </a:r>
            <a:endParaRPr lang="es-ES" sz="1600" b="1" dirty="0">
              <a:solidFill>
                <a:srgbClr val="FFC000"/>
              </a:solidFill>
              <a:latin typeface="Arial" panose="020B0604020202020204" pitchFamily="34" charset="0"/>
              <a:ea typeface="Roboto Mono" panose="00000009000000000000" pitchFamily="49" charset="0"/>
              <a:cs typeface="Arial" panose="020B0604020202020204" pitchFamily="34" charset="0"/>
            </a:endParaRPr>
          </a:p>
          <a:p>
            <a:pPr algn="ctr"/>
            <a:r>
              <a:rPr lang="es-ES" sz="1600" b="1" dirty="0">
                <a:solidFill>
                  <a:srgbClr val="FFC000"/>
                </a:solidFill>
                <a:latin typeface="Arial" panose="020B0604020202020204" pitchFamily="34" charset="0"/>
                <a:ea typeface="Roboto Mono" panose="00000009000000000000" pitchFamily="49" charset="0"/>
                <a:cs typeface="Arial" panose="020B0604020202020204" pitchFamily="34" charset="0"/>
              </a:rPr>
              <a:t>@gmail.com</a:t>
            </a:r>
            <a:endParaRPr lang="es-VE" sz="1600" b="1" u="sng" dirty="0">
              <a:solidFill>
                <a:srgbClr val="FFC000"/>
              </a:solidFill>
              <a:latin typeface="Arial" panose="020B0604020202020204" pitchFamily="34" charset="0"/>
              <a:ea typeface="Roboto Mono" panose="00000009000000000000" pitchFamily="49" charset="0"/>
              <a:cs typeface="Arial" panose="020B0604020202020204" pitchFamily="34" charset="0"/>
            </a:endParaRPr>
          </a:p>
        </p:txBody>
      </p:sp>
      <p:sp>
        <p:nvSpPr>
          <p:cNvPr id="49" name="Rectángulo 48"/>
          <p:cNvSpPr/>
          <p:nvPr/>
        </p:nvSpPr>
        <p:spPr>
          <a:xfrm>
            <a:off x="-140617" y="510852"/>
            <a:ext cx="32196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Derechos Humanos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y Actuación Policial</a:t>
            </a:r>
          </a:p>
          <a:p>
            <a:pPr lvl="0" algn="just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Lunes y Miércoles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9:00  am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12:00 pm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50" name="Rectángulo 49"/>
          <p:cNvSpPr/>
          <p:nvPr/>
        </p:nvSpPr>
        <p:spPr>
          <a:xfrm>
            <a:off x="-104086" y="2763263"/>
            <a:ext cx="27500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para el Poder Popular</a:t>
            </a:r>
          </a:p>
          <a:p>
            <a:pPr lvl="0" algn="just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Lunes y Miércoles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9:00  am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a 12:00 pm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251422" y="4982322"/>
            <a:ext cx="20555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Resolución de 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Conflictos</a:t>
            </a:r>
          </a:p>
          <a:p>
            <a:pPr lvl="0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Martes y                 Jueves 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9:00  am 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a 12:00 pm</a:t>
            </a:r>
          </a:p>
          <a:p>
            <a:pPr lvl="0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5982267" y="448800"/>
            <a:ext cx="30672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Derechos Humanos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 las Niñas, Niños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y Adolescentes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Lunes y Miércoles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5:00 pm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a 8:00 pm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6176832" y="2808652"/>
            <a:ext cx="28546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Laborales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Lunes y Miércoles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5:00  pm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   a 8:00 pm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57" name="Rectángulo 56"/>
          <p:cNvSpPr/>
          <p:nvPr/>
        </p:nvSpPr>
        <p:spPr>
          <a:xfrm>
            <a:off x="5519121" y="5002883"/>
            <a:ext cx="35123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Sistema Penal de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Responsabilidad de las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y los Adolescentes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Lunes y Miércoles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5:00 pm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   a 8:00 pm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pic>
        <p:nvPicPr>
          <p:cNvPr id="58" name="Imagen 57">
            <a:extLst>
              <a:ext uri="{FF2B5EF4-FFF2-40B4-BE49-F238E27FC236}">
                <a16:creationId xmlns:a16="http://schemas.microsoft.com/office/drawing/2014/main" id="{BA0A38C7-A32B-A0A6-14DD-90FF1CE693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4" t="20424" r="8889" b="27622"/>
          <a:stretch/>
        </p:blipFill>
        <p:spPr>
          <a:xfrm>
            <a:off x="2363013" y="70102"/>
            <a:ext cx="1408793" cy="741965"/>
          </a:xfrm>
          <a:prstGeom prst="rect">
            <a:avLst/>
          </a:prstGeom>
        </p:spPr>
      </p:pic>
      <p:pic>
        <p:nvPicPr>
          <p:cNvPr id="59" name="Imagen 58">
            <a:extLst>
              <a:ext uri="{FF2B5EF4-FFF2-40B4-BE49-F238E27FC236}">
                <a16:creationId xmlns:a16="http://schemas.microsoft.com/office/drawing/2014/main" id="{6956E6B9-2AFD-DE70-D44F-DA86778EB7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5" t="22389" r="13319" b="33621"/>
          <a:stretch/>
        </p:blipFill>
        <p:spPr>
          <a:xfrm>
            <a:off x="4141540" y="96787"/>
            <a:ext cx="1097211" cy="562672"/>
          </a:xfrm>
          <a:prstGeom prst="rect">
            <a:avLst/>
          </a:prstGeom>
        </p:spPr>
      </p:pic>
      <p:pic>
        <p:nvPicPr>
          <p:cNvPr id="60" name="Imagen 59">
            <a:extLst>
              <a:ext uri="{FF2B5EF4-FFF2-40B4-BE49-F238E27FC236}">
                <a16:creationId xmlns:a16="http://schemas.microsoft.com/office/drawing/2014/main" id="{D3D64E4F-A35E-B91E-707D-2ED1BDB26EB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4" t="30930" r="19399" b="33551"/>
          <a:stretch/>
        </p:blipFill>
        <p:spPr>
          <a:xfrm>
            <a:off x="5643432" y="106223"/>
            <a:ext cx="1163692" cy="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503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 flipH="1">
            <a:off x="6487684" y="221829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Rectángulo 8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0" name="Triángulo isósceles 9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1" name="Grupo 10"/>
          <p:cNvGrpSpPr/>
          <p:nvPr/>
        </p:nvGrpSpPr>
        <p:grpSpPr>
          <a:xfrm flipH="1">
            <a:off x="6487684" y="2430032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Rectángulo 11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3" name="Triángulo isósceles 12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0" y="213283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8" name="Rectángulo 17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200"/>
            </a:p>
          </p:txBody>
        </p:sp>
        <p:sp>
          <p:nvSpPr>
            <p:cNvPr id="19" name="Triángulo isósceles 18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 sz="1200"/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0" y="2421486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Rectángulo 20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2" name="Triángulo isósceles 21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" y="4701791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Rectángulo 23"/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Roboto Mono" panose="00000009000000000000" pitchFamily="49" charset="0"/>
                <a:ea typeface="Roboto Mono" panose="00000009000000000000" pitchFamily="49" charset="0"/>
              </a:endParaRPr>
            </a:p>
          </p:txBody>
        </p:sp>
        <p:sp>
          <p:nvSpPr>
            <p:cNvPr id="25" name="Triángulo isósceles 24"/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Roboto Mono" panose="00000009000000000000" pitchFamily="49" charset="0"/>
                <a:ea typeface="Roboto Mono" panose="00000009000000000000" pitchFamily="49" charset="0"/>
              </a:endParaRPr>
            </a:p>
          </p:txBody>
        </p:sp>
      </p:grpSp>
      <p:grpSp>
        <p:nvGrpSpPr>
          <p:cNvPr id="45" name="Grupo 44"/>
          <p:cNvGrpSpPr/>
          <p:nvPr/>
        </p:nvGrpSpPr>
        <p:grpSpPr>
          <a:xfrm>
            <a:off x="2260817" y="1347845"/>
            <a:ext cx="4522051" cy="1937984"/>
            <a:chOff x="2260817" y="1348081"/>
            <a:chExt cx="4522051" cy="1937984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6" name="Grupo 25"/>
            <p:cNvGrpSpPr/>
            <p:nvPr/>
          </p:nvGrpSpPr>
          <p:grpSpPr>
            <a:xfrm>
              <a:off x="4126553" y="1348081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27" name="Rectángulo 26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28" name="Triángulo isósceles 27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35" name="Grupo 34"/>
            <p:cNvGrpSpPr/>
            <p:nvPr/>
          </p:nvGrpSpPr>
          <p:grpSpPr>
            <a:xfrm flipH="1">
              <a:off x="2260817" y="1351329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6" name="Rectángulo 35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7" name="Triángulo isósceles 36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grpSp>
        <p:nvGrpSpPr>
          <p:cNvPr id="44" name="Grupo 43"/>
          <p:cNvGrpSpPr/>
          <p:nvPr/>
        </p:nvGrpSpPr>
        <p:grpSpPr>
          <a:xfrm>
            <a:off x="2331577" y="3534506"/>
            <a:ext cx="4421737" cy="1936366"/>
            <a:chOff x="2361131" y="3534507"/>
            <a:chExt cx="4421737" cy="193636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9" name="Grupo 28"/>
            <p:cNvGrpSpPr/>
            <p:nvPr/>
          </p:nvGrpSpPr>
          <p:grpSpPr>
            <a:xfrm>
              <a:off x="4126553" y="353613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0" name="Rectángulo 29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31" name="Triángulo isósceles 30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grpSp>
          <p:nvGrpSpPr>
            <p:cNvPr id="38" name="Grupo 37"/>
            <p:cNvGrpSpPr/>
            <p:nvPr/>
          </p:nvGrpSpPr>
          <p:grpSpPr>
            <a:xfrm flipH="1">
              <a:off x="2361131" y="3534507"/>
              <a:ext cx="2656315" cy="1934736"/>
              <a:chOff x="0" y="5962120"/>
              <a:chExt cx="1388690" cy="495656"/>
            </a:xfrm>
            <a:grpFill/>
          </p:grpSpPr>
          <p:sp>
            <p:nvSpPr>
              <p:cNvPr id="39" name="Rectángulo 38"/>
              <p:cNvSpPr/>
              <p:nvPr/>
            </p:nvSpPr>
            <p:spPr>
              <a:xfrm>
                <a:off x="0" y="5962120"/>
                <a:ext cx="1110953" cy="4956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 dirty="0"/>
              </a:p>
            </p:txBody>
          </p:sp>
          <p:sp>
            <p:nvSpPr>
              <p:cNvPr id="40" name="Triángulo isósceles 39"/>
              <p:cNvSpPr/>
              <p:nvPr/>
            </p:nvSpPr>
            <p:spPr>
              <a:xfrm rot="5400000">
                <a:off x="1005199" y="6067874"/>
                <a:ext cx="489245" cy="277737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</p:grpSp>
      <p:sp>
        <p:nvSpPr>
          <p:cNvPr id="41" name="Google Shape;178;p30"/>
          <p:cNvSpPr txBox="1">
            <a:spLocks/>
          </p:cNvSpPr>
          <p:nvPr/>
        </p:nvSpPr>
        <p:spPr>
          <a:xfrm>
            <a:off x="1241100" y="5550164"/>
            <a:ext cx="6477710" cy="1241325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VE" b="1" dirty="0"/>
              <a:t>Diplomados</a:t>
            </a:r>
          </a:p>
          <a:p>
            <a:pPr algn="ctr"/>
            <a:r>
              <a:rPr lang="es-ES" b="1" dirty="0"/>
              <a:t>Online</a:t>
            </a:r>
            <a:endParaRPr lang="es-VE" b="1" dirty="0">
              <a:solidFill>
                <a:schemeClr val="accent2"/>
              </a:solidFill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89A141F7-85D5-7970-5F70-76883D70207C}"/>
              </a:ext>
            </a:extLst>
          </p:cNvPr>
          <p:cNvSpPr txBox="1"/>
          <p:nvPr/>
        </p:nvSpPr>
        <p:spPr>
          <a:xfrm>
            <a:off x="2853761" y="1761396"/>
            <a:ext cx="35003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Tx/>
              <a:buChar char="-"/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4 Cartulinas Opalinas blancas lisas tamaño carta (en buen estado).</a:t>
            </a:r>
          </a:p>
          <a:p>
            <a:pPr marL="171450" lvl="0" indent="-171450">
              <a:buFontTx/>
              <a:buChar char="-"/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15 Hojas tamaño carta blancas (en buen estado).</a:t>
            </a:r>
          </a:p>
          <a:p>
            <a:pPr marL="171450" lvl="0" indent="-171450">
              <a:buFontTx/>
              <a:buChar char="-"/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1 Carpeta manila tamaño carta (en buen estado).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790614" y="3897158"/>
            <a:ext cx="361411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s-ES_tradnl" sz="11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Una vez el aspirante quede seleccionado, la Escuela le informará cuándo debe hacer entrega de los materiales en físico.</a:t>
            </a:r>
          </a:p>
          <a:p>
            <a:pPr lvl="0" algn="just">
              <a:defRPr/>
            </a:pPr>
            <a:r>
              <a:rPr lang="es-ES_tradnl" sz="11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Se pueden postular a dos diplomados por semestre. </a:t>
            </a:r>
          </a:p>
          <a:p>
            <a:pPr lvl="0" algn="just">
              <a:defRPr/>
            </a:pPr>
            <a:r>
              <a:rPr lang="es-ES_tradnl" sz="11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Máximo de participantes: 60 personas por Diplomado.</a:t>
            </a:r>
          </a:p>
        </p:txBody>
      </p:sp>
      <p:sp>
        <p:nvSpPr>
          <p:cNvPr id="55" name="Google Shape;178;p30"/>
          <p:cNvSpPr txBox="1">
            <a:spLocks/>
          </p:cNvSpPr>
          <p:nvPr/>
        </p:nvSpPr>
        <p:spPr>
          <a:xfrm>
            <a:off x="1583065" y="1459692"/>
            <a:ext cx="5698533" cy="306377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1600" b="1" dirty="0">
                <a:solidFill>
                  <a:srgbClr val="FFC000"/>
                </a:solidFill>
              </a:rPr>
              <a:t>Adicional</a:t>
            </a:r>
            <a:endParaRPr lang="es-VE" sz="1600" b="1" dirty="0">
              <a:solidFill>
                <a:srgbClr val="FFC000"/>
              </a:solidFill>
            </a:endParaRPr>
          </a:p>
        </p:txBody>
      </p:sp>
      <p:sp>
        <p:nvSpPr>
          <p:cNvPr id="56" name="Google Shape;178;p30"/>
          <p:cNvSpPr txBox="1">
            <a:spLocks/>
          </p:cNvSpPr>
          <p:nvPr/>
        </p:nvSpPr>
        <p:spPr>
          <a:xfrm>
            <a:off x="1583064" y="3624462"/>
            <a:ext cx="5698533" cy="306377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1800" b="1" dirty="0">
                <a:solidFill>
                  <a:srgbClr val="FFC000"/>
                </a:solidFill>
              </a:rPr>
              <a:t>Importante</a:t>
            </a:r>
            <a:endParaRPr lang="es-VE" sz="1800" b="1" dirty="0">
              <a:solidFill>
                <a:srgbClr val="FFC000"/>
              </a:solidFill>
            </a:endParaRPr>
          </a:p>
        </p:txBody>
      </p:sp>
      <p:sp>
        <p:nvSpPr>
          <p:cNvPr id="57" name="Rectángulo 56"/>
          <p:cNvSpPr/>
          <p:nvPr/>
        </p:nvSpPr>
        <p:spPr>
          <a:xfrm>
            <a:off x="-89921" y="412509"/>
            <a:ext cx="30342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Derechos Sexuales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y Derechos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Reproductivos</a:t>
            </a:r>
          </a:p>
          <a:p>
            <a:pPr lvl="0" algn="just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Lunes y Miércoles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Hora: 5:00 pm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a 8:00 pm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-114170" y="2672623"/>
            <a:ext cx="262492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 las Mujeres y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Equidad de Género</a:t>
            </a:r>
          </a:p>
          <a:p>
            <a:pPr lvl="0" algn="just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Martes y Jueves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5:00 pm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a 8:00 pm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59" name="Rectángulo 58"/>
          <p:cNvSpPr/>
          <p:nvPr/>
        </p:nvSpPr>
        <p:spPr>
          <a:xfrm>
            <a:off x="-89921" y="4907595"/>
            <a:ext cx="320520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desde una Perspectiva</a:t>
            </a:r>
          </a:p>
          <a:p>
            <a:pPr lvl="0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Crítica</a:t>
            </a:r>
          </a:p>
          <a:p>
            <a:pPr lvl="0" algn="just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Martes y Jueves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5:00 pm 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a 8:00 pm</a:t>
            </a:r>
          </a:p>
          <a:p>
            <a:pPr lvl="0" algn="just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60" name="Rectángulo 59"/>
          <p:cNvSpPr/>
          <p:nvPr/>
        </p:nvSpPr>
        <p:spPr>
          <a:xfrm>
            <a:off x="6765377" y="321734"/>
            <a:ext cx="22021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 las Personas con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Discapacidad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Martes y Jueves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5:00 pm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   a 8:00 pm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6715121" y="2554635"/>
            <a:ext cx="23135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 de los Pueblos y Comunidades Indígenas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Martes y Jueves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5:00 pm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   a 8:00 pm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  <p:pic>
        <p:nvPicPr>
          <p:cNvPr id="62" name="Imagen 61">
            <a:extLst>
              <a:ext uri="{FF2B5EF4-FFF2-40B4-BE49-F238E27FC236}">
                <a16:creationId xmlns:a16="http://schemas.microsoft.com/office/drawing/2014/main" id="{BA0A38C7-A32B-A0A6-14DD-90FF1CE693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4" t="20424" r="8889" b="27622"/>
          <a:stretch/>
        </p:blipFill>
        <p:spPr>
          <a:xfrm>
            <a:off x="2363013" y="41527"/>
            <a:ext cx="1408793" cy="741965"/>
          </a:xfrm>
          <a:prstGeom prst="rect">
            <a:avLst/>
          </a:prstGeom>
        </p:spPr>
      </p:pic>
      <p:pic>
        <p:nvPicPr>
          <p:cNvPr id="63" name="Imagen 62">
            <a:extLst>
              <a:ext uri="{FF2B5EF4-FFF2-40B4-BE49-F238E27FC236}">
                <a16:creationId xmlns:a16="http://schemas.microsoft.com/office/drawing/2014/main" id="{6956E6B9-2AFD-DE70-D44F-DA86778EB7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5" t="22389" r="13319" b="33621"/>
          <a:stretch/>
        </p:blipFill>
        <p:spPr>
          <a:xfrm>
            <a:off x="4141540" y="68212"/>
            <a:ext cx="1097211" cy="562672"/>
          </a:xfrm>
          <a:prstGeom prst="rect">
            <a:avLst/>
          </a:prstGeom>
        </p:spPr>
      </p:pic>
      <p:pic>
        <p:nvPicPr>
          <p:cNvPr id="64" name="Imagen 63">
            <a:extLst>
              <a:ext uri="{FF2B5EF4-FFF2-40B4-BE49-F238E27FC236}">
                <a16:creationId xmlns:a16="http://schemas.microsoft.com/office/drawing/2014/main" id="{D3D64E4F-A35E-B91E-707D-2ED1BDB26EB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4" t="30930" r="19399" b="33551"/>
          <a:stretch/>
        </p:blipFill>
        <p:spPr>
          <a:xfrm>
            <a:off x="5643432" y="77648"/>
            <a:ext cx="1163692" cy="620000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BCCD5720-B1C2-C170-C95C-F017367E3D62}"/>
              </a:ext>
            </a:extLst>
          </p:cNvPr>
          <p:cNvGrpSpPr/>
          <p:nvPr/>
        </p:nvGrpSpPr>
        <p:grpSpPr>
          <a:xfrm flipH="1">
            <a:off x="6457802" y="4721532"/>
            <a:ext cx="2656315" cy="1934736"/>
            <a:chOff x="0" y="5962120"/>
            <a:chExt cx="1388690" cy="495656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85E36A87-4917-442A-86AE-86E1794B0FCB}"/>
                </a:ext>
              </a:extLst>
            </p:cNvPr>
            <p:cNvSpPr/>
            <p:nvPr/>
          </p:nvSpPr>
          <p:spPr>
            <a:xfrm>
              <a:off x="0" y="5962120"/>
              <a:ext cx="1110953" cy="4956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5" name="Triángulo isósceles 4">
              <a:extLst>
                <a:ext uri="{FF2B5EF4-FFF2-40B4-BE49-F238E27FC236}">
                  <a16:creationId xmlns:a16="http://schemas.microsoft.com/office/drawing/2014/main" id="{AD74F7D9-2D66-8868-51AB-552E7DC2204D}"/>
                </a:ext>
              </a:extLst>
            </p:cNvPr>
            <p:cNvSpPr/>
            <p:nvPr/>
          </p:nvSpPr>
          <p:spPr>
            <a:xfrm rot="5400000">
              <a:off x="1005199" y="6067874"/>
              <a:ext cx="489245" cy="27773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6" name="Rectángulo 5">
            <a:extLst>
              <a:ext uri="{FF2B5EF4-FFF2-40B4-BE49-F238E27FC236}">
                <a16:creationId xmlns:a16="http://schemas.microsoft.com/office/drawing/2014/main" id="{4416CDD0-3432-847A-94EC-032FBF0D82D3}"/>
              </a:ext>
            </a:extLst>
          </p:cNvPr>
          <p:cNvSpPr/>
          <p:nvPr/>
        </p:nvSpPr>
        <p:spPr>
          <a:xfrm>
            <a:off x="6930916" y="4746556"/>
            <a:ext cx="22021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Derechos Humanos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de las Niñas, Niños y Adolescentes con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rgbClr val="FFC000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Discapacidad</a:t>
            </a:r>
          </a:p>
          <a:p>
            <a:pPr lvl="0" algn="r">
              <a:defRPr/>
            </a:pPr>
            <a:r>
              <a:rPr lang="es-ES_tradnl" sz="1200" b="1" dirty="0">
                <a:solidFill>
                  <a:schemeClr val="bg1"/>
                </a:solidFill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</a:t>
            </a: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Días: Martes y Jueves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Hora: 5:00 pm 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       a 8:00 pm</a:t>
            </a:r>
          </a:p>
          <a:p>
            <a:pPr lvl="0" algn="r">
              <a:defRPr/>
            </a:pPr>
            <a:r>
              <a:rPr lang="es-ES_tradnl" sz="1200" b="1" dirty="0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    Plataforma: </a:t>
            </a:r>
            <a:r>
              <a:rPr lang="es-ES_tradnl" sz="1200" b="1" dirty="0" err="1">
                <a:latin typeface="Roboto Mono" panose="00000009000000000000" pitchFamily="49" charset="0"/>
                <a:ea typeface="Roboto Mono" panose="00000009000000000000" pitchFamily="49" charset="0"/>
                <a:cs typeface="Arial" pitchFamily="34" charset="0"/>
              </a:rPr>
              <a:t>Whatsapp</a:t>
            </a:r>
            <a:endParaRPr lang="es-ES_tradnl" sz="1200" b="1" dirty="0">
              <a:latin typeface="Roboto Mono" panose="00000009000000000000" pitchFamily="49" charset="0"/>
              <a:ea typeface="Roboto Mono" panose="00000009000000000000" pitchFamily="49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79847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1171</TotalTime>
  <Words>1073</Words>
  <Application>Microsoft Office PowerPoint</Application>
  <PresentationFormat>Presentación en pantalla (4:3)</PresentationFormat>
  <Paragraphs>235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Roboto Mono</vt:lpstr>
      <vt:lpstr>Roboto Mono Medium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EDDHH018150</dc:creator>
  <cp:lastModifiedBy>Winderlin Pino</cp:lastModifiedBy>
  <cp:revision>42</cp:revision>
  <cp:lastPrinted>2023-08-25T12:45:34Z</cp:lastPrinted>
  <dcterms:created xsi:type="dcterms:W3CDTF">2023-07-26T14:10:18Z</dcterms:created>
  <dcterms:modified xsi:type="dcterms:W3CDTF">2023-09-05T16:04:08Z</dcterms:modified>
</cp:coreProperties>
</file>